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28"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EB7D0DC-F2CB-4DD9-8BBD-BB400514FBD9}" type="datetimeFigureOut">
              <a:rPr lang="en-US" smtClean="0"/>
              <a:pPr/>
              <a:t>4/28/2015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35DF70-6031-4A5B-8CB6-408D0EAE8AA5}"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B7D0DC-F2CB-4DD9-8BBD-BB400514FBD9}" type="datetimeFigureOut">
              <a:rPr lang="en-US" smtClean="0"/>
              <a:pPr/>
              <a:t>4/28/2015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EB7D0DC-F2CB-4DD9-8BBD-BB400514FBD9}" type="datetimeFigureOut">
              <a:rPr lang="en-US" smtClean="0"/>
              <a:pPr/>
              <a:t>4/28/2015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B7D0DC-F2CB-4DD9-8BBD-BB400514FBD9}" type="datetimeFigureOut">
              <a:rPr lang="en-US" smtClean="0"/>
              <a:pPr/>
              <a:t>4/28/2015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B7D0DC-F2CB-4DD9-8BBD-BB400514FBD9}" type="datetimeFigureOut">
              <a:rPr lang="en-US" smtClean="0"/>
              <a:pPr/>
              <a:t>4/28/2015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35DF70-6031-4A5B-8CB6-408D0EAE8AA5}"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EB7D0DC-F2CB-4DD9-8BBD-BB400514FBD9}" type="datetimeFigureOut">
              <a:rPr lang="en-US" smtClean="0"/>
              <a:pPr/>
              <a:t>4/28/2015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EB7D0DC-F2CB-4DD9-8BBD-BB400514FBD9}" type="datetimeFigureOut">
              <a:rPr lang="en-US" smtClean="0"/>
              <a:pPr/>
              <a:t>4/28/2015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35DF70-6031-4A5B-8CB6-408D0EAE8AA5}"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B7D0DC-F2CB-4DD9-8BBD-BB400514FBD9}" type="datetimeFigureOut">
              <a:rPr lang="en-US" smtClean="0"/>
              <a:pPr/>
              <a:t>4/28/2015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B7D0DC-F2CB-4DD9-8BBD-BB400514FBD9}" type="datetimeFigureOut">
              <a:rPr lang="en-US" smtClean="0"/>
              <a:pPr/>
              <a:t>4/28/2015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B7D0DC-F2CB-4DD9-8BBD-BB400514FBD9}" type="datetimeFigureOut">
              <a:rPr lang="en-US" smtClean="0"/>
              <a:pPr/>
              <a:t>4/28/2015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35DF70-6031-4A5B-8CB6-408D0EAE8AA5}"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B7D0DC-F2CB-4DD9-8BBD-BB400514FBD9}" type="datetimeFigureOut">
              <a:rPr lang="en-US" smtClean="0"/>
              <a:pPr/>
              <a:t>4/28/2015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35DF70-6031-4A5B-8CB6-408D0EAE8A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CEB7D0DC-F2CB-4DD9-8BBD-BB400514FBD9}" type="datetimeFigureOut">
              <a:rPr lang="en-US" smtClean="0"/>
              <a:pPr/>
              <a:t>4/28/2015</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8235DF70-6031-4A5B-8CB6-408D0EAE8A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1"/>
            <a:ext cx="7772400" cy="1904999"/>
          </a:xfrm>
        </p:spPr>
        <p:txBody>
          <a:bodyPr>
            <a:normAutofit/>
          </a:bodyPr>
          <a:lstStyle/>
          <a:p>
            <a:r>
              <a:rPr lang="en-US" sz="8000" b="1" dirty="0"/>
              <a:t>P</a:t>
            </a:r>
            <a:r>
              <a:rPr lang="en-US" sz="8000" b="1" dirty="0" smtClean="0"/>
              <a:t>harmacy</a:t>
            </a:r>
            <a:endParaRPr lang="en-US" sz="8000" b="1" dirty="0"/>
          </a:p>
        </p:txBody>
      </p:sp>
      <p:sp>
        <p:nvSpPr>
          <p:cNvPr id="3" name="Subtitle 2"/>
          <p:cNvSpPr>
            <a:spLocks noGrp="1"/>
          </p:cNvSpPr>
          <p:nvPr>
            <p:ph type="subTitle" idx="1"/>
          </p:nvPr>
        </p:nvSpPr>
        <p:spPr>
          <a:xfrm>
            <a:off x="838200" y="2667000"/>
            <a:ext cx="8077200" cy="2971800"/>
          </a:xfrm>
        </p:spPr>
        <p:txBody>
          <a:bodyPr>
            <a:normAutofit/>
          </a:bodyPr>
          <a:lstStyle/>
          <a:p>
            <a:pPr algn="l"/>
            <a:r>
              <a:rPr lang="en-US" dirty="0" smtClean="0">
                <a:solidFill>
                  <a:schemeClr val="tx1"/>
                </a:solidFill>
              </a:rPr>
              <a:t>Pharmacy is the art and science of collecting, combining, compounding, preparing, preserving and standardizing drugs and medicines from natural and synthetic sources, it also includes dispensing of medicines.</a:t>
            </a:r>
            <a:endParaRPr lang="en-US" dirty="0">
              <a:solidFill>
                <a:schemeClr val="tx1"/>
              </a:solidFill>
            </a:endParaRPr>
          </a:p>
        </p:txBody>
      </p:sp>
    </p:spTree>
    <p:extLst>
      <p:ext uri="{BB962C8B-B14F-4D97-AF65-F5344CB8AC3E}">
        <p14:creationId xmlns="" xmlns:p14="http://schemas.microsoft.com/office/powerpoint/2010/main" val="14729729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pharmacopoeia </a:t>
            </a:r>
            <a:endParaRPr lang="en-US" dirty="0"/>
          </a:p>
        </p:txBody>
      </p:sp>
      <p:sp>
        <p:nvSpPr>
          <p:cNvPr id="3" name="Content Placeholder 2"/>
          <p:cNvSpPr>
            <a:spLocks noGrp="1"/>
          </p:cNvSpPr>
          <p:nvPr>
            <p:ph idx="1"/>
          </p:nvPr>
        </p:nvSpPr>
        <p:spPr/>
        <p:txBody>
          <a:bodyPr/>
          <a:lstStyle/>
          <a:p>
            <a:r>
              <a:rPr lang="en-US" dirty="0" smtClean="0"/>
              <a:t>1805 fragmenta de viribus medica mentosum </a:t>
            </a:r>
            <a:r>
              <a:rPr lang="en-US" dirty="0" smtClean="0"/>
              <a:t>positivis sive </a:t>
            </a:r>
            <a:r>
              <a:rPr lang="en-US" dirty="0" smtClean="0"/>
              <a:t>in sano corpore humano observatis. </a:t>
            </a:r>
          </a:p>
          <a:p>
            <a:r>
              <a:rPr lang="en-US" dirty="0" smtClean="0"/>
              <a:t>Organon</a:t>
            </a:r>
          </a:p>
          <a:p>
            <a:r>
              <a:rPr lang="en-US" dirty="0" smtClean="0"/>
              <a:t>Materia medica pura </a:t>
            </a:r>
          </a:p>
          <a:p>
            <a:r>
              <a:rPr lang="en-US" dirty="0" smtClean="0"/>
              <a:t>Theory of chronic diseases </a:t>
            </a:r>
            <a:endParaRPr lang="en-US" dirty="0"/>
          </a:p>
        </p:txBody>
      </p:sp>
    </p:spTree>
    <p:extLst>
      <p:ext uri="{BB962C8B-B14F-4D97-AF65-F5344CB8AC3E}">
        <p14:creationId xmlns="" xmlns:p14="http://schemas.microsoft.com/office/powerpoint/2010/main" val="13871853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nSpc>
                <a:spcPct val="200000"/>
              </a:lnSpc>
            </a:pPr>
            <a:r>
              <a:rPr lang="en-US" dirty="0" smtClean="0"/>
              <a:t>German homoeopathic pharmacopoeia-1825.</a:t>
            </a:r>
          </a:p>
          <a:p>
            <a:pPr>
              <a:lnSpc>
                <a:spcPct val="200000"/>
              </a:lnSpc>
            </a:pPr>
            <a:r>
              <a:rPr lang="en-US" dirty="0" smtClean="0"/>
              <a:t>British homoeopathic pharmacopoeia-1870.</a:t>
            </a:r>
          </a:p>
          <a:p>
            <a:pPr>
              <a:lnSpc>
                <a:spcPct val="200000"/>
              </a:lnSpc>
            </a:pPr>
            <a:r>
              <a:rPr lang="en-US" dirty="0" smtClean="0"/>
              <a:t>Homoeopathic pharmacopoeia of U.S.A-1897.</a:t>
            </a:r>
          </a:p>
          <a:p>
            <a:pPr>
              <a:lnSpc>
                <a:spcPct val="200000"/>
              </a:lnSpc>
            </a:pPr>
            <a:r>
              <a:rPr lang="en-US" dirty="0" smtClean="0"/>
              <a:t>Homoeopathic pharmacopoeia of india-1971.</a:t>
            </a:r>
          </a:p>
          <a:p>
            <a:pPr>
              <a:lnSpc>
                <a:spcPct val="200000"/>
              </a:lnSpc>
            </a:pPr>
            <a:r>
              <a:rPr lang="en-US" dirty="0" smtClean="0"/>
              <a:t>French homoeopathic pharmacopoeia.</a:t>
            </a:r>
            <a:endParaRPr lang="en-US" dirty="0"/>
          </a:p>
        </p:txBody>
      </p:sp>
    </p:spTree>
    <p:extLst>
      <p:ext uri="{BB962C8B-B14F-4D97-AF65-F5344CB8AC3E}">
        <p14:creationId xmlns="" xmlns:p14="http://schemas.microsoft.com/office/powerpoint/2010/main" val="7334539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Pharmacology</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 xmlns:p14="http://schemas.microsoft.com/office/powerpoint/2010/main" val="8225626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Homoeopathic Pharmacy</a:t>
            </a:r>
            <a:endParaRPr lang="en-US" sz="5400" b="1" dirty="0"/>
          </a:p>
        </p:txBody>
      </p:sp>
      <p:sp>
        <p:nvSpPr>
          <p:cNvPr id="3" name="Content Placeholder 2"/>
          <p:cNvSpPr>
            <a:spLocks noGrp="1"/>
          </p:cNvSpPr>
          <p:nvPr>
            <p:ph idx="1"/>
          </p:nvPr>
        </p:nvSpPr>
        <p:spPr/>
        <p:txBody>
          <a:bodyPr/>
          <a:lstStyle/>
          <a:p>
            <a:r>
              <a:rPr lang="en-US" dirty="0" smtClean="0"/>
              <a:t>Homoeopathic </a:t>
            </a:r>
            <a:r>
              <a:rPr lang="en-US" dirty="0" smtClean="0">
                <a:solidFill>
                  <a:schemeClr val="tx1"/>
                </a:solidFill>
              </a:rPr>
              <a:t>Pharmacy is an art and science of collecting, combining, compounding, preparing, preserving and standardizing drugs and medicines from vegetable, mineral kingdom, certain physiological and morbid substances according to Homoeopathic principles and dispensing according to prescription of the Homoeopathic physician.</a:t>
            </a:r>
          </a:p>
          <a:p>
            <a:endParaRPr lang="en-US" dirty="0"/>
          </a:p>
        </p:txBody>
      </p:sp>
    </p:spTree>
    <p:extLst>
      <p:ext uri="{BB962C8B-B14F-4D97-AF65-F5344CB8AC3E}">
        <p14:creationId xmlns="" xmlns:p14="http://schemas.microsoft.com/office/powerpoint/2010/main" val="16654108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Sources of Homoeopathic pharmacy</a:t>
            </a:r>
            <a:endParaRPr lang="en-US" b="1" dirty="0"/>
          </a:p>
        </p:txBody>
      </p:sp>
      <p:sp>
        <p:nvSpPr>
          <p:cNvPr id="3" name="Content Placeholder 2"/>
          <p:cNvSpPr>
            <a:spLocks noGrp="1"/>
          </p:cNvSpPr>
          <p:nvPr>
            <p:ph idx="1"/>
          </p:nvPr>
        </p:nvSpPr>
        <p:spPr/>
        <p:txBody>
          <a:bodyPr>
            <a:normAutofit fontScale="77500" lnSpcReduction="20000"/>
          </a:bodyPr>
          <a:lstStyle/>
          <a:p>
            <a:pPr>
              <a:lnSpc>
                <a:spcPct val="200000"/>
              </a:lnSpc>
            </a:pPr>
            <a:r>
              <a:rPr lang="en-US" sz="2000" dirty="0" smtClean="0"/>
              <a:t>The main source is Hahnemann’s writings.</a:t>
            </a:r>
          </a:p>
          <a:p>
            <a:pPr>
              <a:lnSpc>
                <a:spcPct val="200000"/>
              </a:lnSpc>
            </a:pPr>
            <a:r>
              <a:rPr lang="en-US" sz="2000" dirty="0" smtClean="0"/>
              <a:t>1796 essay on new </a:t>
            </a:r>
            <a:r>
              <a:rPr lang="en-US" sz="2000" dirty="0" smtClean="0"/>
              <a:t>principles for ascertaining the curative power of drugs published </a:t>
            </a:r>
            <a:r>
              <a:rPr lang="en-US" sz="2000" dirty="0" smtClean="0"/>
              <a:t>in Hufeland’s journal.</a:t>
            </a:r>
          </a:p>
          <a:p>
            <a:pPr>
              <a:lnSpc>
                <a:spcPct val="200000"/>
              </a:lnSpc>
            </a:pPr>
            <a:r>
              <a:rPr lang="en-US" sz="2000" dirty="0" smtClean="0"/>
              <a:t>1808 on value on speculative systems of medicine, especially in connection with the various systems of practice.</a:t>
            </a:r>
          </a:p>
          <a:p>
            <a:pPr>
              <a:lnSpc>
                <a:spcPct val="200000"/>
              </a:lnSpc>
            </a:pPr>
            <a:r>
              <a:rPr lang="en-US" sz="2000" dirty="0" smtClean="0"/>
              <a:t>1810-1921 Organon of medicine, 1</a:t>
            </a:r>
            <a:r>
              <a:rPr lang="en-US" sz="2000" baseline="30000" dirty="0" smtClean="0"/>
              <a:t>st</a:t>
            </a:r>
            <a:r>
              <a:rPr lang="en-US" sz="2000" dirty="0" smtClean="0"/>
              <a:t> to 6</a:t>
            </a:r>
            <a:r>
              <a:rPr lang="en-US" sz="2000" baseline="30000" dirty="0" smtClean="0"/>
              <a:t>th</a:t>
            </a:r>
            <a:r>
              <a:rPr lang="en-US" sz="2000" dirty="0" smtClean="0"/>
              <a:t> edition.</a:t>
            </a:r>
          </a:p>
          <a:p>
            <a:pPr>
              <a:lnSpc>
                <a:spcPct val="200000"/>
              </a:lnSpc>
            </a:pPr>
            <a:r>
              <a:rPr lang="en-US" sz="2000" dirty="0" smtClean="0"/>
              <a:t>1811-1821 Materia medica pura.</a:t>
            </a:r>
          </a:p>
          <a:p>
            <a:pPr>
              <a:lnSpc>
                <a:spcPct val="200000"/>
              </a:lnSpc>
            </a:pPr>
            <a:r>
              <a:rPr lang="en-US" sz="2000" dirty="0" smtClean="0"/>
              <a:t>1820 on the preparation and dispensing of medicines of homoeopathic physicians.</a:t>
            </a:r>
          </a:p>
          <a:p>
            <a:pPr>
              <a:lnSpc>
                <a:spcPct val="200000"/>
              </a:lnSpc>
            </a:pPr>
            <a:r>
              <a:rPr lang="en-US" sz="2000" dirty="0" smtClean="0"/>
              <a:t>1828-1830 chronic diseases vol. 1-4.</a:t>
            </a:r>
          </a:p>
        </p:txBody>
      </p:sp>
    </p:spTree>
    <p:extLst>
      <p:ext uri="{BB962C8B-B14F-4D97-AF65-F5344CB8AC3E}">
        <p14:creationId xmlns="" xmlns:p14="http://schemas.microsoft.com/office/powerpoint/2010/main" val="10048866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Homoeopathic Pharmacy includes</a:t>
            </a:r>
            <a:endParaRPr lang="en-US" b="1" dirty="0"/>
          </a:p>
        </p:txBody>
      </p:sp>
      <p:sp>
        <p:nvSpPr>
          <p:cNvPr id="3" name="Content Placeholder 2"/>
          <p:cNvSpPr>
            <a:spLocks noGrp="1"/>
          </p:cNvSpPr>
          <p:nvPr>
            <p:ph idx="1"/>
          </p:nvPr>
        </p:nvSpPr>
        <p:spPr/>
        <p:txBody>
          <a:bodyPr>
            <a:normAutofit/>
          </a:bodyPr>
          <a:lstStyle/>
          <a:p>
            <a:r>
              <a:rPr lang="en-US" dirty="0" smtClean="0"/>
              <a:t>Collection,</a:t>
            </a:r>
          </a:p>
          <a:p>
            <a:r>
              <a:rPr lang="en-US" dirty="0" smtClean="0"/>
              <a:t>Identification,</a:t>
            </a:r>
          </a:p>
          <a:p>
            <a:r>
              <a:rPr lang="en-US" dirty="0" smtClean="0"/>
              <a:t>Qualitative analysis,</a:t>
            </a:r>
          </a:p>
          <a:p>
            <a:r>
              <a:rPr lang="en-US" dirty="0" smtClean="0"/>
              <a:t>Quantitative analysis,</a:t>
            </a:r>
          </a:p>
          <a:p>
            <a:r>
              <a:rPr lang="en-US" dirty="0" smtClean="0"/>
              <a:t>Preservation,</a:t>
            </a:r>
          </a:p>
          <a:p>
            <a:r>
              <a:rPr lang="en-US" dirty="0" smtClean="0"/>
              <a:t>Standardising, </a:t>
            </a:r>
          </a:p>
          <a:p>
            <a:r>
              <a:rPr lang="en-US" dirty="0" smtClean="0"/>
              <a:t>Combining,</a:t>
            </a:r>
          </a:p>
          <a:p>
            <a:r>
              <a:rPr lang="en-US" dirty="0" smtClean="0"/>
              <a:t>compounding,</a:t>
            </a:r>
          </a:p>
          <a:p>
            <a:r>
              <a:rPr lang="en-US" dirty="0" smtClean="0"/>
              <a:t>Potenization,</a:t>
            </a:r>
          </a:p>
          <a:p>
            <a:r>
              <a:rPr lang="en-US" dirty="0" smtClean="0"/>
              <a:t>Quality control during preparation,</a:t>
            </a:r>
          </a:p>
          <a:p>
            <a:r>
              <a:rPr lang="en-US" dirty="0" smtClean="0"/>
              <a:t>Quality control. </a:t>
            </a:r>
            <a:endParaRPr lang="en-US" dirty="0"/>
          </a:p>
        </p:txBody>
      </p:sp>
    </p:spTree>
    <p:extLst>
      <p:ext uri="{BB962C8B-B14F-4D97-AF65-F5344CB8AC3E}">
        <p14:creationId xmlns="" xmlns:p14="http://schemas.microsoft.com/office/powerpoint/2010/main" val="33694104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Branches of Homoeopathic pharmacy</a:t>
            </a:r>
            <a:endParaRPr lang="en-US" dirty="0"/>
          </a:p>
        </p:txBody>
      </p:sp>
      <p:sp>
        <p:nvSpPr>
          <p:cNvPr id="3" name="Content Placeholder 2"/>
          <p:cNvSpPr>
            <a:spLocks noGrp="1"/>
          </p:cNvSpPr>
          <p:nvPr>
            <p:ph idx="1"/>
          </p:nvPr>
        </p:nvSpPr>
        <p:spPr/>
        <p:txBody>
          <a:bodyPr/>
          <a:lstStyle/>
          <a:p>
            <a:r>
              <a:rPr lang="en-US" dirty="0" smtClean="0"/>
              <a:t>Basically it is type.</a:t>
            </a:r>
          </a:p>
          <a:p>
            <a:r>
              <a:rPr lang="en-US" dirty="0" smtClean="0"/>
              <a:t>Pharmacy proper</a:t>
            </a:r>
          </a:p>
          <a:p>
            <a:pPr marL="571500" indent="-571500">
              <a:buFont typeface="+mj-lt"/>
              <a:buAutoNum type="romanUcPeriod"/>
            </a:pPr>
            <a:r>
              <a:rPr lang="en-US" dirty="0" smtClean="0"/>
              <a:t>Official pharmacy</a:t>
            </a:r>
          </a:p>
          <a:p>
            <a:pPr marL="571500" indent="-571500">
              <a:buFont typeface="+mj-lt"/>
              <a:buAutoNum type="romanUcPeriod"/>
            </a:pPr>
            <a:r>
              <a:rPr lang="en-US" dirty="0" smtClean="0"/>
              <a:t>Extemporaneous pharmacy</a:t>
            </a:r>
          </a:p>
          <a:p>
            <a:r>
              <a:rPr lang="en-US" dirty="0" smtClean="0"/>
              <a:t>Galenical pharmacy.</a:t>
            </a:r>
            <a:endParaRPr lang="en-US" dirty="0"/>
          </a:p>
        </p:txBody>
      </p:sp>
    </p:spTree>
    <p:extLst>
      <p:ext uri="{BB962C8B-B14F-4D97-AF65-F5344CB8AC3E}">
        <p14:creationId xmlns="" xmlns:p14="http://schemas.microsoft.com/office/powerpoint/2010/main" val="36779659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Classification of pharmacy</a:t>
            </a:r>
            <a:endParaRPr lang="en-US" dirty="0"/>
          </a:p>
        </p:txBody>
      </p:sp>
      <p:sp>
        <p:nvSpPr>
          <p:cNvPr id="3" name="Content Placeholder 2"/>
          <p:cNvSpPr>
            <a:spLocks noGrp="1"/>
          </p:cNvSpPr>
          <p:nvPr>
            <p:ph idx="1"/>
          </p:nvPr>
        </p:nvSpPr>
        <p:spPr/>
        <p:txBody>
          <a:bodyPr/>
          <a:lstStyle/>
          <a:p>
            <a:pPr marL="514350" indent="-514350">
              <a:lnSpc>
                <a:spcPct val="300000"/>
              </a:lnSpc>
              <a:buFont typeface="+mj-lt"/>
              <a:buAutoNum type="arabicPeriod"/>
            </a:pPr>
            <a:r>
              <a:rPr lang="en-US" dirty="0" smtClean="0"/>
              <a:t>Theoretical pharmacy</a:t>
            </a:r>
          </a:p>
          <a:p>
            <a:pPr marL="514350" indent="-514350">
              <a:lnSpc>
                <a:spcPct val="300000"/>
              </a:lnSpc>
              <a:buFont typeface="+mj-lt"/>
              <a:buAutoNum type="arabicPeriod"/>
            </a:pPr>
            <a:r>
              <a:rPr lang="en-US" dirty="0" smtClean="0"/>
              <a:t>Practical or Operative pharmacy</a:t>
            </a:r>
            <a:endParaRPr lang="en-US" dirty="0"/>
          </a:p>
        </p:txBody>
      </p:sp>
    </p:spTree>
    <p:extLst>
      <p:ext uri="{BB962C8B-B14F-4D97-AF65-F5344CB8AC3E}">
        <p14:creationId xmlns="" xmlns:p14="http://schemas.microsoft.com/office/powerpoint/2010/main" val="3532494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Uses of studying Homoeopathic Pharmacy</a:t>
            </a:r>
            <a:endParaRPr lang="en-US" dirty="0"/>
          </a:p>
        </p:txBody>
      </p:sp>
      <p:sp>
        <p:nvSpPr>
          <p:cNvPr id="3" name="Content Placeholder 2"/>
          <p:cNvSpPr>
            <a:spLocks noGrp="1"/>
          </p:cNvSpPr>
          <p:nvPr>
            <p:ph idx="1"/>
          </p:nvPr>
        </p:nvSpPr>
        <p:spPr/>
        <p:txBody>
          <a:bodyPr/>
          <a:lstStyle/>
          <a:p>
            <a:r>
              <a:rPr lang="en-US" dirty="0" smtClean="0"/>
              <a:t>Knowledge of preparing the mother tincture and its dilutions</a:t>
            </a:r>
          </a:p>
          <a:p>
            <a:r>
              <a:rPr lang="en-US" dirty="0" smtClean="0"/>
              <a:t>Selecting the right doses to be prescribed to the patient.</a:t>
            </a:r>
          </a:p>
          <a:p>
            <a:r>
              <a:rPr lang="en-US" dirty="0" smtClean="0"/>
              <a:t>Prescription writing.</a:t>
            </a:r>
          </a:p>
          <a:p>
            <a:r>
              <a:rPr lang="en-US" dirty="0" smtClean="0"/>
              <a:t>Drugs for external application.</a:t>
            </a:r>
            <a:endParaRPr lang="en-US" dirty="0"/>
          </a:p>
        </p:txBody>
      </p:sp>
    </p:spTree>
    <p:extLst>
      <p:ext uri="{BB962C8B-B14F-4D97-AF65-F5344CB8AC3E}">
        <p14:creationId xmlns="" xmlns:p14="http://schemas.microsoft.com/office/powerpoint/2010/main" val="17123544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Pharmacist</a:t>
            </a:r>
            <a:endParaRPr lang="en-US" dirty="0"/>
          </a:p>
        </p:txBody>
      </p:sp>
      <p:sp>
        <p:nvSpPr>
          <p:cNvPr id="3" name="Content Placeholder 2"/>
          <p:cNvSpPr>
            <a:spLocks noGrp="1"/>
          </p:cNvSpPr>
          <p:nvPr>
            <p:ph idx="1"/>
          </p:nvPr>
        </p:nvSpPr>
        <p:spPr/>
        <p:txBody>
          <a:bodyPr/>
          <a:lstStyle/>
          <a:p>
            <a:r>
              <a:rPr lang="en-US" dirty="0" smtClean="0"/>
              <a:t>A person who is skilled or engaged in a pharmacy, one who </a:t>
            </a:r>
            <a:r>
              <a:rPr lang="en-US" dirty="0" smtClean="0"/>
              <a:t>prepares </a:t>
            </a:r>
            <a:r>
              <a:rPr lang="en-US" dirty="0" smtClean="0"/>
              <a:t>or dispenses medicines, a druggist or pharmaceutical chemist legally qualified to sell drugs or poisons.</a:t>
            </a:r>
            <a:endParaRPr lang="en-US" dirty="0"/>
          </a:p>
        </p:txBody>
      </p:sp>
    </p:spTree>
    <p:extLst>
      <p:ext uri="{BB962C8B-B14F-4D97-AF65-F5344CB8AC3E}">
        <p14:creationId xmlns="" xmlns:p14="http://schemas.microsoft.com/office/powerpoint/2010/main" val="745187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Pharmacopoeia </a:t>
            </a:r>
            <a:endParaRPr lang="en-US" dirty="0"/>
          </a:p>
        </p:txBody>
      </p:sp>
      <p:sp>
        <p:nvSpPr>
          <p:cNvPr id="3" name="Content Placeholder 2"/>
          <p:cNvSpPr>
            <a:spLocks noGrp="1"/>
          </p:cNvSpPr>
          <p:nvPr>
            <p:ph idx="1"/>
          </p:nvPr>
        </p:nvSpPr>
        <p:spPr/>
        <p:txBody>
          <a:bodyPr>
            <a:normAutofit/>
          </a:bodyPr>
          <a:lstStyle/>
          <a:p>
            <a:r>
              <a:rPr lang="en-US" dirty="0" smtClean="0"/>
              <a:t>Pharmackon -----------------drug</a:t>
            </a:r>
          </a:p>
          <a:p>
            <a:r>
              <a:rPr lang="en-US" dirty="0" smtClean="0"/>
              <a:t>Poies---------------------------to make</a:t>
            </a:r>
          </a:p>
          <a:p>
            <a:r>
              <a:rPr lang="en-US" dirty="0" smtClean="0"/>
              <a:t>It is the standard authoritative book, containing list of drugs and medicines, habitats, descriptions, collections and identification of drugs. It also provides directions for their preparation combining, compounding, and standardization. Also about external applications, posology and monograph of drug. Theoretical portion of pharmacy.</a:t>
            </a:r>
            <a:endParaRPr lang="en-US" dirty="0"/>
          </a:p>
        </p:txBody>
      </p:sp>
    </p:spTree>
    <p:extLst>
      <p:ext uri="{BB962C8B-B14F-4D97-AF65-F5344CB8AC3E}">
        <p14:creationId xmlns="" xmlns:p14="http://schemas.microsoft.com/office/powerpoint/2010/main" val="13744360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124</TotalTime>
  <Words>398</Words>
  <Application>Microsoft Office PowerPoint</Application>
  <PresentationFormat>On-screen Show (4:3)</PresentationFormat>
  <Paragraphs>55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Clarity</vt:lpstr>
      <vt:lpstr>Pharmacy</vt:lpstr>
      <vt:lpstr>Homoeopathic Pharmacy</vt:lpstr>
      <vt:lpstr>Sources of Homoeopathic pharmacy</vt:lpstr>
      <vt:lpstr>Homoeopathic Pharmacy includes</vt:lpstr>
      <vt:lpstr>Branches of Homoeopathic pharmacy</vt:lpstr>
      <vt:lpstr>Classification of pharmacy</vt:lpstr>
      <vt:lpstr>Uses of studying Homoeopathic Pharmacy</vt:lpstr>
      <vt:lpstr>Pharmacist</vt:lpstr>
      <vt:lpstr>Pharmacopoeia </vt:lpstr>
      <vt:lpstr>History of pharmacopoeia </vt:lpstr>
      <vt:lpstr>Slide 11</vt:lpstr>
      <vt:lpstr>Pharmacology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Pharmacy</dc:title>
  <dc:creator>zafran abbasi</dc:creator>
  <cp:lastModifiedBy>FAST COMPUTERS</cp:lastModifiedBy>
  <cp:revision>18</cp:revision>
  <dcterms:created xsi:type="dcterms:W3CDTF">2015-04-23T04:26:05Z</dcterms:created>
  <dcterms:modified xsi:type="dcterms:W3CDTF">2015-04-28T14:51:24Z</dcterms:modified>
</cp:coreProperties>
</file>